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258" r:id="rId3"/>
    <p:sldId id="279" r:id="rId4"/>
    <p:sldId id="259" r:id="rId5"/>
    <p:sldId id="260" r:id="rId6"/>
    <p:sldId id="261" r:id="rId7"/>
    <p:sldId id="28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57" r:id="rId21"/>
    <p:sldId id="277" r:id="rId2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37" autoAdjust="0"/>
  </p:normalViewPr>
  <p:slideViewPr>
    <p:cSldViewPr>
      <p:cViewPr varScale="1">
        <p:scale>
          <a:sx n="70" d="100"/>
          <a:sy n="70" d="100"/>
        </p:scale>
        <p:origin x="-13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8425E-D4BC-4FD5-AB24-A00973A19329}" type="datetimeFigureOut">
              <a:rPr lang="nl-BE" smtClean="0"/>
              <a:t>29/11/2016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49071-288A-480D-8C2F-8104AB96CBA3}" type="slidenum">
              <a:rPr lang="nl-BE" smtClean="0"/>
              <a:t>‹nr.›</a:t>
            </a:fld>
            <a:endParaRPr lang="nl-BE"/>
          </a:p>
        </p:txBody>
      </p:sp>
    </p:spTree>
    <p:extLst>
      <p:ext uri="{BB962C8B-B14F-4D97-AF65-F5344CB8AC3E}">
        <p14:creationId xmlns:p14="http://schemas.microsoft.com/office/powerpoint/2010/main" val="143485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1</a:t>
            </a:fld>
            <a:endParaRPr lang="nl-BE"/>
          </a:p>
        </p:txBody>
      </p:sp>
    </p:spTree>
    <p:extLst>
      <p:ext uri="{BB962C8B-B14F-4D97-AF65-F5344CB8AC3E}">
        <p14:creationId xmlns:p14="http://schemas.microsoft.com/office/powerpoint/2010/main" val="367000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14</a:t>
            </a:fld>
            <a:endParaRPr lang="nl-BE"/>
          </a:p>
        </p:txBody>
      </p:sp>
    </p:spTree>
    <p:extLst>
      <p:ext uri="{BB962C8B-B14F-4D97-AF65-F5344CB8AC3E}">
        <p14:creationId xmlns:p14="http://schemas.microsoft.com/office/powerpoint/2010/main" val="367000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15</a:t>
            </a:fld>
            <a:endParaRPr lang="nl-BE"/>
          </a:p>
        </p:txBody>
      </p:sp>
    </p:spTree>
    <p:extLst>
      <p:ext uri="{BB962C8B-B14F-4D97-AF65-F5344CB8AC3E}">
        <p14:creationId xmlns:p14="http://schemas.microsoft.com/office/powerpoint/2010/main" val="212341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31AA26E-46C6-4EFC-A419-3A67C3AC3C19}" type="slidenum">
              <a:rPr lang="nl-BE" smtClean="0"/>
              <a:t>20</a:t>
            </a:fld>
            <a:endParaRPr lang="nl-BE"/>
          </a:p>
        </p:txBody>
      </p:sp>
    </p:spTree>
    <p:extLst>
      <p:ext uri="{BB962C8B-B14F-4D97-AF65-F5344CB8AC3E}">
        <p14:creationId xmlns:p14="http://schemas.microsoft.com/office/powerpoint/2010/main" val="407975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E1E6BC1-A2C4-4F82-A511-BE74AC292C22}" type="slidenum">
              <a:rPr lang="nl-BE" smtClean="0"/>
              <a:t>21</a:t>
            </a:fld>
            <a:endParaRPr lang="nl-BE"/>
          </a:p>
        </p:txBody>
      </p:sp>
    </p:spTree>
    <p:extLst>
      <p:ext uri="{BB962C8B-B14F-4D97-AF65-F5344CB8AC3E}">
        <p14:creationId xmlns:p14="http://schemas.microsoft.com/office/powerpoint/2010/main" val="424279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i="0" dirty="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2</a:t>
            </a:fld>
            <a:endParaRPr lang="nl-BE"/>
          </a:p>
        </p:txBody>
      </p:sp>
    </p:spTree>
    <p:extLst>
      <p:ext uri="{BB962C8B-B14F-4D97-AF65-F5344CB8AC3E}">
        <p14:creationId xmlns:p14="http://schemas.microsoft.com/office/powerpoint/2010/main" val="76839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4</a:t>
            </a:fld>
            <a:endParaRPr lang="nl-BE"/>
          </a:p>
        </p:txBody>
      </p:sp>
    </p:spTree>
    <p:extLst>
      <p:ext uri="{BB962C8B-B14F-4D97-AF65-F5344CB8AC3E}">
        <p14:creationId xmlns:p14="http://schemas.microsoft.com/office/powerpoint/2010/main" val="315059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6</a:t>
            </a:fld>
            <a:endParaRPr lang="nl-BE"/>
          </a:p>
        </p:txBody>
      </p:sp>
    </p:spTree>
    <p:extLst>
      <p:ext uri="{BB962C8B-B14F-4D97-AF65-F5344CB8AC3E}">
        <p14:creationId xmlns:p14="http://schemas.microsoft.com/office/powerpoint/2010/main" val="345273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7</a:t>
            </a:fld>
            <a:endParaRPr lang="nl-BE"/>
          </a:p>
        </p:txBody>
      </p:sp>
    </p:spTree>
    <p:extLst>
      <p:ext uri="{BB962C8B-B14F-4D97-AF65-F5344CB8AC3E}">
        <p14:creationId xmlns:p14="http://schemas.microsoft.com/office/powerpoint/2010/main" val="367000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8</a:t>
            </a:fld>
            <a:endParaRPr lang="nl-BE"/>
          </a:p>
        </p:txBody>
      </p:sp>
    </p:spTree>
    <p:extLst>
      <p:ext uri="{BB962C8B-B14F-4D97-AF65-F5344CB8AC3E}">
        <p14:creationId xmlns:p14="http://schemas.microsoft.com/office/powerpoint/2010/main" val="421325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11</a:t>
            </a:fld>
            <a:endParaRPr lang="nl-BE"/>
          </a:p>
        </p:txBody>
      </p:sp>
    </p:spTree>
    <p:extLst>
      <p:ext uri="{BB962C8B-B14F-4D97-AF65-F5344CB8AC3E}">
        <p14:creationId xmlns:p14="http://schemas.microsoft.com/office/powerpoint/2010/main" val="367000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12</a:t>
            </a:fld>
            <a:endParaRPr lang="nl-BE"/>
          </a:p>
        </p:txBody>
      </p:sp>
    </p:spTree>
    <p:extLst>
      <p:ext uri="{BB962C8B-B14F-4D97-AF65-F5344CB8AC3E}">
        <p14:creationId xmlns:p14="http://schemas.microsoft.com/office/powerpoint/2010/main" val="341696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01CFCAC3-61B3-4891-9399-FDC240ACFD25}" type="slidenum">
              <a:rPr lang="nl-BE" smtClean="0"/>
              <a:t>13</a:t>
            </a:fld>
            <a:endParaRPr lang="nl-BE"/>
          </a:p>
        </p:txBody>
      </p:sp>
    </p:spTree>
    <p:extLst>
      <p:ext uri="{BB962C8B-B14F-4D97-AF65-F5344CB8AC3E}">
        <p14:creationId xmlns:p14="http://schemas.microsoft.com/office/powerpoint/2010/main" val="341696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AD69F4C-8527-44CF-A1FD-4D33FEA0A77B}" type="datetimeFigureOut">
              <a:rPr lang="nl-BE" smtClean="0"/>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188145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AD69F4C-8527-44CF-A1FD-4D33FEA0A77B}" type="datetimeFigureOut">
              <a:rPr lang="nl-BE" smtClean="0"/>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332557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AD69F4C-8527-44CF-A1FD-4D33FEA0A77B}" type="datetimeFigureOut">
              <a:rPr lang="nl-BE" smtClean="0"/>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232210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AD69F4C-8527-44CF-A1FD-4D33FEA0A77B}" type="datetimeFigureOut">
              <a:rPr lang="nl-BE" smtClean="0"/>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220610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AD69F4C-8527-44CF-A1FD-4D33FEA0A77B}" type="datetimeFigureOut">
              <a:rPr lang="nl-BE" smtClean="0"/>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268733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1AD69F4C-8527-44CF-A1FD-4D33FEA0A77B}" type="datetimeFigureOut">
              <a:rPr lang="nl-BE" smtClean="0"/>
              <a:t>29/11/2016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145171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1AD69F4C-8527-44CF-A1FD-4D33FEA0A77B}" type="datetimeFigureOut">
              <a:rPr lang="nl-BE" smtClean="0"/>
              <a:t>29/11/2016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157467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1AD69F4C-8527-44CF-A1FD-4D33FEA0A77B}" type="datetimeFigureOut">
              <a:rPr lang="nl-BE" smtClean="0"/>
              <a:t>29/11/2016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114107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AD69F4C-8527-44CF-A1FD-4D33FEA0A77B}" type="datetimeFigureOut">
              <a:rPr lang="nl-BE" smtClean="0"/>
              <a:t>29/11/2016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353172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AD69F4C-8527-44CF-A1FD-4D33FEA0A77B}" type="datetimeFigureOut">
              <a:rPr lang="nl-BE" smtClean="0"/>
              <a:t>29/11/2016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366617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AD69F4C-8527-44CF-A1FD-4D33FEA0A77B}" type="datetimeFigureOut">
              <a:rPr lang="nl-BE" smtClean="0"/>
              <a:t>29/11/2016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0C9964D-0E7C-4CE7-8A80-3F6C6BF300B6}" type="slidenum">
              <a:rPr lang="nl-BE" smtClean="0"/>
              <a:t>‹nr.›</a:t>
            </a:fld>
            <a:endParaRPr lang="nl-BE"/>
          </a:p>
        </p:txBody>
      </p:sp>
    </p:spTree>
    <p:extLst>
      <p:ext uri="{BB962C8B-B14F-4D97-AF65-F5344CB8AC3E}">
        <p14:creationId xmlns:p14="http://schemas.microsoft.com/office/powerpoint/2010/main" val="11565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69F4C-8527-44CF-A1FD-4D33FEA0A77B}" type="datetimeFigureOut">
              <a:rPr lang="nl-BE" smtClean="0"/>
              <a:t>29/11/2016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9964D-0E7C-4CE7-8A80-3F6C6BF300B6}" type="slidenum">
              <a:rPr lang="nl-BE" smtClean="0"/>
              <a:t>‹nr.›</a:t>
            </a:fld>
            <a:endParaRPr lang="nl-BE"/>
          </a:p>
        </p:txBody>
      </p:sp>
    </p:spTree>
    <p:extLst>
      <p:ext uri="{BB962C8B-B14F-4D97-AF65-F5344CB8AC3E}">
        <p14:creationId xmlns:p14="http://schemas.microsoft.com/office/powerpoint/2010/main" val="278517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be/url?sa=i&amp;rct=j&amp;q=&amp;esrc=s&amp;source=images&amp;cd=&amp;cad=rja&amp;uact=8&amp;ved=0ahUKEwiGmei4gs3JAhXD-g4KHTLMDsIQjRwIBw&amp;url=http://www.vzwzijn.be/nieuws/vacature-bij-vzw-homeinfo&amp;psig=AFQjCNFZm9lllp1uGSFkOZt4tJ4H7qOwDw&amp;ust=144969004820983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be/url?sa=i&amp;rct=j&amp;q=&amp;esrc=s&amp;source=images&amp;cd=&amp;cad=rja&amp;uact=8&amp;ved=0ahUKEwiGmei4gs3JAhXD-g4KHTLMDsIQjRwIBw&amp;url=http://www.vzwzijn.be/nieuws/vacature-bij-vzw-homeinfo&amp;psig=AFQjCNFZm9lllp1uGSFkOZt4tJ4H7qOwDw&amp;ust=144969004820983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be/url?sa=i&amp;rct=j&amp;q=&amp;esrc=s&amp;source=images&amp;cd=&amp;cad=rja&amp;uact=8&amp;ved=0ahUKEwii7J3JhM3JAhXCGA8KHXocA3IQjRwIBw&amp;url=http://www.omsingelmunster.be/index.php/organisatie/info&amp;psig=AFQjCNFZm9lllp1uGSFkOZt4tJ4H7qOwDw&amp;ust=144969004820983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be/url?sa=i&amp;rct=j&amp;q=&amp;esrc=s&amp;source=images&amp;cd=&amp;cad=rja&amp;uact=8&amp;ved=0ahUKEwj4sfG-hc3JAhXE9w4KHZFvCYcQjRwIBw&amp;url=http://www.seosocial.nl/2014/06/waarom-u-een-online-strategie-nodig-heeft/&amp;psig=AFQjCNFUdZCL-zOCM9quvWB_zIowtTvPcQ&amp;ust=144969086297828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8341"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335018" y="4939484"/>
            <a:ext cx="9702269" cy="2514098"/>
          </a:xfrm>
          <a:solidFill>
            <a:schemeClr val="tx1"/>
          </a:solidFill>
        </p:spPr>
        <p:txBody>
          <a:bodyPr>
            <a:normAutofit/>
          </a:bodyPr>
          <a:lstStyle/>
          <a:p>
            <a:pPr marL="0" indent="0">
              <a:buNone/>
            </a:pPr>
            <a:endParaRPr lang="nl-BE" sz="1200" dirty="0" smtClean="0">
              <a:solidFill>
                <a:schemeClr val="bg1"/>
              </a:solidFill>
              <a:effectLst>
                <a:glow rad="228600">
                  <a:schemeClr val="bg1">
                    <a:alpha val="40000"/>
                  </a:schemeClr>
                </a:glow>
              </a:effectLst>
              <a:latin typeface="Britannic Bold" panose="020B0903060703020204" pitchFamily="34" charset="0"/>
            </a:endParaRPr>
          </a:p>
          <a:p>
            <a:pPr marL="0" indent="0" algn="ctr">
              <a:buNone/>
            </a:pPr>
            <a:r>
              <a:rPr lang="nl-BE" sz="4400" dirty="0" smtClean="0">
                <a:solidFill>
                  <a:schemeClr val="bg1"/>
                </a:solidFill>
                <a:effectLst>
                  <a:glow rad="228600">
                    <a:schemeClr val="bg1">
                      <a:alpha val="40000"/>
                    </a:schemeClr>
                  </a:glow>
                </a:effectLst>
                <a:latin typeface="Britannic Bold" panose="020B0903060703020204" pitchFamily="34" charset="0"/>
              </a:rPr>
              <a:t>JOUW BEDRIJF GAAT INNOVEREN? </a:t>
            </a:r>
            <a:endParaRPr lang="nl-BE" sz="4400" dirty="0">
              <a:solidFill>
                <a:schemeClr val="bg1"/>
              </a:solidFill>
              <a:effectLst>
                <a:glow rad="228600">
                  <a:schemeClr val="bg1">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947449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Kennis van </a:t>
            </a:r>
            <a:r>
              <a:rPr lang="nl-BE" dirty="0" err="1" smtClean="0"/>
              <a:t>delegees</a:t>
            </a:r>
            <a:r>
              <a:rPr lang="nl-BE" dirty="0" smtClean="0"/>
              <a:t> (+)</a:t>
            </a:r>
            <a:endParaRPr lang="nl-BE" dirty="0"/>
          </a:p>
        </p:txBody>
      </p:sp>
      <p:sp>
        <p:nvSpPr>
          <p:cNvPr id="3" name="Tijdelijke aanduiding voor inhoud 2"/>
          <p:cNvSpPr>
            <a:spLocks noGrp="1"/>
          </p:cNvSpPr>
          <p:nvPr>
            <p:ph idx="1"/>
          </p:nvPr>
        </p:nvSpPr>
        <p:spPr/>
        <p:txBody>
          <a:bodyPr>
            <a:normAutofit fontScale="92500"/>
          </a:bodyPr>
          <a:lstStyle/>
          <a:p>
            <a:r>
              <a:rPr lang="nl-BE" dirty="0" smtClean="0"/>
              <a:t>Praktijkervaring en –kennis</a:t>
            </a:r>
          </a:p>
          <a:p>
            <a:r>
              <a:rPr lang="nl-BE" dirty="0" smtClean="0"/>
              <a:t>Voeling met diverse realiteiten</a:t>
            </a:r>
          </a:p>
          <a:p>
            <a:r>
              <a:rPr lang="nl-BE" dirty="0" smtClean="0"/>
              <a:t>(in)formele contacten met sleutelfiguren</a:t>
            </a:r>
          </a:p>
          <a:p>
            <a:r>
              <a:rPr lang="nl-BE" dirty="0" smtClean="0"/>
              <a:t>Toegang tot vertrouwelijke informatie</a:t>
            </a:r>
          </a:p>
          <a:p>
            <a:r>
              <a:rPr lang="nl-BE" dirty="0" smtClean="0"/>
              <a:t>Kennis van techniek als pluspunt</a:t>
            </a:r>
          </a:p>
          <a:p>
            <a:r>
              <a:rPr lang="nl-BE" dirty="0" smtClean="0"/>
              <a:t>Syndicale netwerken</a:t>
            </a:r>
          </a:p>
          <a:p>
            <a:r>
              <a:rPr lang="nl-BE" dirty="0" smtClean="0"/>
              <a:t>Zicht op ontwikkelingen in andere sites/bedrijven</a:t>
            </a:r>
          </a:p>
          <a:p>
            <a:r>
              <a:rPr lang="nl-BE" dirty="0" smtClean="0"/>
              <a:t>Unieke kennis </a:t>
            </a:r>
            <a:r>
              <a:rPr lang="nl-BE" dirty="0" err="1" smtClean="0"/>
              <a:t>mbt</a:t>
            </a:r>
            <a:r>
              <a:rPr lang="nl-BE" dirty="0" smtClean="0"/>
              <a:t> inschatting sociale gevolgen</a:t>
            </a:r>
            <a:endParaRPr lang="nl-BE" dirty="0"/>
          </a:p>
        </p:txBody>
      </p:sp>
      <p:pic>
        <p:nvPicPr>
          <p:cNvPr id="4" name="Picture 2" descr="C:\Users\u99ddj\Documents\000 WIN\Logo WIN 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877272"/>
            <a:ext cx="1010784" cy="79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13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8341"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335018" y="4939484"/>
            <a:ext cx="9702269" cy="2514098"/>
          </a:xfrm>
          <a:solidFill>
            <a:schemeClr val="tx1"/>
          </a:solidFill>
        </p:spPr>
        <p:txBody>
          <a:bodyPr>
            <a:normAutofit/>
          </a:bodyPr>
          <a:lstStyle/>
          <a:p>
            <a:pPr marL="0" indent="0">
              <a:buNone/>
            </a:pPr>
            <a:endParaRPr lang="nl-BE" sz="1200" dirty="0" smtClean="0">
              <a:solidFill>
                <a:schemeClr val="bg1"/>
              </a:solidFill>
              <a:effectLst>
                <a:glow rad="228600">
                  <a:schemeClr val="bg1">
                    <a:alpha val="40000"/>
                  </a:schemeClr>
                </a:glow>
              </a:effectLst>
              <a:latin typeface="Britannic Bold" panose="020B0903060703020204" pitchFamily="34" charset="0"/>
            </a:endParaRPr>
          </a:p>
          <a:p>
            <a:pPr marL="0" indent="0" algn="ctr">
              <a:buNone/>
            </a:pPr>
            <a:r>
              <a:rPr lang="nl-BE" sz="4400" dirty="0" smtClean="0">
                <a:solidFill>
                  <a:schemeClr val="bg1"/>
                </a:solidFill>
                <a:effectLst>
                  <a:glow rad="228600">
                    <a:schemeClr val="bg1">
                      <a:alpha val="40000"/>
                    </a:schemeClr>
                  </a:glow>
                </a:effectLst>
                <a:latin typeface="Britannic Bold" panose="020B0903060703020204" pitchFamily="34" charset="0"/>
              </a:rPr>
              <a:t>JOUW BEDRIJF GAAT INNOVEREN? </a:t>
            </a:r>
            <a:endParaRPr lang="nl-BE" sz="4400" dirty="0">
              <a:solidFill>
                <a:schemeClr val="bg1"/>
              </a:solidFill>
              <a:effectLst>
                <a:glow rad="228600">
                  <a:schemeClr val="bg1">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3304315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b="1" dirty="0" smtClean="0">
                <a:solidFill>
                  <a:schemeClr val="accent1">
                    <a:lumMod val="50000"/>
                  </a:schemeClr>
                </a:solidFill>
              </a:rPr>
              <a:t>Strategisch maatwerk</a:t>
            </a:r>
            <a:endParaRPr lang="nl-BE" b="1" dirty="0">
              <a:solidFill>
                <a:schemeClr val="accent1">
                  <a:lumMod val="50000"/>
                </a:schemeClr>
              </a:solidFill>
            </a:endParaRPr>
          </a:p>
        </p:txBody>
      </p:sp>
      <p:sp>
        <p:nvSpPr>
          <p:cNvPr id="3" name="Tijdelijke aanduiding voor inhoud 2"/>
          <p:cNvSpPr>
            <a:spLocks noGrp="1"/>
          </p:cNvSpPr>
          <p:nvPr>
            <p:ph idx="1"/>
          </p:nvPr>
        </p:nvSpPr>
        <p:spPr/>
        <p:txBody>
          <a:bodyPr>
            <a:normAutofit fontScale="92500"/>
          </a:bodyPr>
          <a:lstStyle/>
          <a:p>
            <a:r>
              <a:rPr lang="nl-BE" dirty="0" smtClean="0"/>
              <a:t>Specifieke uitdagingen/markten/klanten</a:t>
            </a:r>
          </a:p>
          <a:p>
            <a:pPr lvl="1"/>
            <a:r>
              <a:rPr lang="nl-BE" dirty="0" smtClean="0"/>
              <a:t>Cf. groei-/besparingsmodus, gezamenlijke </a:t>
            </a:r>
            <a:r>
              <a:rPr lang="nl-BE" i="1" dirty="0" smtClean="0"/>
              <a:t>externe vijand</a:t>
            </a:r>
            <a:r>
              <a:rPr lang="nl-BE" dirty="0" smtClean="0"/>
              <a:t>, grootte markt…</a:t>
            </a:r>
          </a:p>
          <a:p>
            <a:r>
              <a:rPr lang="nl-BE" dirty="0" smtClean="0"/>
              <a:t>Stijl, aanpak en communicatie van de werkgever</a:t>
            </a:r>
          </a:p>
          <a:p>
            <a:pPr lvl="1"/>
            <a:r>
              <a:rPr lang="nl-BE" dirty="0" smtClean="0"/>
              <a:t>Bedrijfscultuur + persoonlijkheid</a:t>
            </a:r>
          </a:p>
          <a:p>
            <a:r>
              <a:rPr lang="nl-BE" dirty="0" smtClean="0"/>
              <a:t>Eerdere ervaringen met vergelijkbare initiatieven</a:t>
            </a:r>
          </a:p>
          <a:p>
            <a:r>
              <a:rPr lang="nl-BE" dirty="0" smtClean="0"/>
              <a:t>Vertrouwen van werknemers/bonden in management, en omgekeerd</a:t>
            </a:r>
          </a:p>
          <a:p>
            <a:pPr lvl="1"/>
            <a:r>
              <a:rPr lang="nl-BE" dirty="0" smtClean="0"/>
              <a:t>Cf. omgaan met vertrouwelijke info</a:t>
            </a:r>
            <a:endParaRPr lang="nl-BE" dirty="0"/>
          </a:p>
        </p:txBody>
      </p:sp>
      <p:pic>
        <p:nvPicPr>
          <p:cNvPr id="5" name="Picture 2" descr="C:\Users\u99ddj\Documents\000 WIN\Logo WIN m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639" y="476672"/>
            <a:ext cx="1367387"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981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99ddj\Documents\000 WIN\Logo WIN m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805264"/>
            <a:ext cx="1163809" cy="9193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pPr algn="l"/>
            <a:r>
              <a:rPr lang="nl-BE" b="1" dirty="0" smtClean="0">
                <a:solidFill>
                  <a:schemeClr val="accent1">
                    <a:lumMod val="50000"/>
                  </a:schemeClr>
                </a:solidFill>
              </a:rPr>
              <a:t>Strategisch maatwerk</a:t>
            </a:r>
            <a:endParaRPr lang="nl-BE" b="1" dirty="0">
              <a:solidFill>
                <a:schemeClr val="accent1">
                  <a:lumMod val="50000"/>
                </a:schemeClr>
              </a:solidFill>
            </a:endParaRPr>
          </a:p>
        </p:txBody>
      </p:sp>
      <p:sp>
        <p:nvSpPr>
          <p:cNvPr id="3" name="Tijdelijke aanduiding voor inhoud 2"/>
          <p:cNvSpPr>
            <a:spLocks noGrp="1"/>
          </p:cNvSpPr>
          <p:nvPr>
            <p:ph idx="1"/>
          </p:nvPr>
        </p:nvSpPr>
        <p:spPr>
          <a:xfrm>
            <a:off x="457200" y="1600200"/>
            <a:ext cx="8229600" cy="5124375"/>
          </a:xfrm>
        </p:spPr>
        <p:txBody>
          <a:bodyPr>
            <a:normAutofit fontScale="92500"/>
          </a:bodyPr>
          <a:lstStyle/>
          <a:p>
            <a:r>
              <a:rPr lang="nl-BE" dirty="0" smtClean="0"/>
              <a:t>Visie(s) op vakbondswerk</a:t>
            </a:r>
          </a:p>
          <a:p>
            <a:r>
              <a:rPr lang="nl-BE" dirty="0" smtClean="0"/>
              <a:t>Persoonlijke relaties </a:t>
            </a:r>
            <a:r>
              <a:rPr lang="nl-BE" dirty="0" err="1" smtClean="0"/>
              <a:t>delegees</a:t>
            </a:r>
            <a:r>
              <a:rPr lang="nl-BE" dirty="0" smtClean="0"/>
              <a:t> en management</a:t>
            </a:r>
          </a:p>
          <a:p>
            <a:pPr lvl="1"/>
            <a:r>
              <a:rPr lang="nl-BE" i="1" dirty="0" smtClean="0"/>
              <a:t>Cf. “… de openheid om elkaars gedacht eens te vragen en wederzijds ideeën uit te wisselen, zonder dat aan de grote klok te moeten hangen…”</a:t>
            </a:r>
            <a:endParaRPr lang="nl-BE" dirty="0" smtClean="0"/>
          </a:p>
          <a:p>
            <a:r>
              <a:rPr lang="nl-BE" dirty="0" smtClean="0"/>
              <a:t>Verhouding tussen verschillende fracties en kleuren</a:t>
            </a:r>
          </a:p>
          <a:p>
            <a:pPr lvl="1"/>
            <a:r>
              <a:rPr lang="nl-BE" dirty="0" smtClean="0"/>
              <a:t>Opgelet: fracties op andere golflengte!</a:t>
            </a:r>
          </a:p>
          <a:p>
            <a:r>
              <a:rPr lang="nl-BE" dirty="0" smtClean="0"/>
              <a:t>Afstand tussen arbeiders, bedienden en </a:t>
            </a:r>
            <a:r>
              <a:rPr lang="nl-BE" dirty="0" smtClean="0"/>
              <a:t>kaders</a:t>
            </a:r>
          </a:p>
          <a:p>
            <a:r>
              <a:rPr lang="nl-BE" dirty="0" smtClean="0"/>
              <a:t>…</a:t>
            </a:r>
            <a:endParaRPr lang="nl-BE" dirty="0"/>
          </a:p>
        </p:txBody>
      </p:sp>
    </p:spTree>
    <p:extLst>
      <p:ext uri="{BB962C8B-B14F-4D97-AF65-F5344CB8AC3E}">
        <p14:creationId xmlns:p14="http://schemas.microsoft.com/office/powerpoint/2010/main" val="118736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8341"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335018" y="4939484"/>
            <a:ext cx="9702269" cy="2514098"/>
          </a:xfrm>
          <a:solidFill>
            <a:schemeClr val="tx1"/>
          </a:solidFill>
        </p:spPr>
        <p:txBody>
          <a:bodyPr>
            <a:normAutofit/>
          </a:bodyPr>
          <a:lstStyle/>
          <a:p>
            <a:pPr marL="0" indent="0">
              <a:buNone/>
            </a:pPr>
            <a:endParaRPr lang="nl-BE" sz="1200" dirty="0" smtClean="0">
              <a:solidFill>
                <a:schemeClr val="bg1"/>
              </a:solidFill>
              <a:effectLst>
                <a:glow rad="228600">
                  <a:schemeClr val="bg1">
                    <a:alpha val="40000"/>
                  </a:schemeClr>
                </a:glow>
              </a:effectLst>
              <a:latin typeface="Britannic Bold" panose="020B0903060703020204" pitchFamily="34" charset="0"/>
            </a:endParaRPr>
          </a:p>
          <a:p>
            <a:pPr marL="0" indent="0" algn="ctr">
              <a:buNone/>
            </a:pPr>
            <a:r>
              <a:rPr lang="nl-BE" sz="4400" dirty="0" smtClean="0">
                <a:solidFill>
                  <a:schemeClr val="bg1"/>
                </a:solidFill>
                <a:effectLst>
                  <a:glow rad="228600">
                    <a:schemeClr val="bg1">
                      <a:alpha val="40000"/>
                    </a:schemeClr>
                  </a:glow>
                </a:effectLst>
                <a:latin typeface="Britannic Bold" panose="020B0903060703020204" pitchFamily="34" charset="0"/>
              </a:rPr>
              <a:t>JOUW BEDRIJF GAAT INNOVEREN? </a:t>
            </a:r>
            <a:endParaRPr lang="nl-BE" sz="4400" dirty="0">
              <a:solidFill>
                <a:schemeClr val="bg1"/>
              </a:solidFill>
              <a:effectLst>
                <a:glow rad="228600">
                  <a:schemeClr val="bg1">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3429943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75000"/>
            </a:schemeClr>
          </a:solidFill>
        </p:spPr>
        <p:txBody>
          <a:bodyPr/>
          <a:lstStyle/>
          <a:p>
            <a:r>
              <a:rPr lang="nl-BE" b="1" dirty="0" smtClean="0">
                <a:solidFill>
                  <a:schemeClr val="bg1"/>
                </a:solidFill>
              </a:rPr>
              <a:t>CASE</a:t>
            </a:r>
            <a:endParaRPr lang="nl-BE" b="1" dirty="0">
              <a:solidFill>
                <a:schemeClr val="bg1"/>
              </a:solidFill>
            </a:endParaRPr>
          </a:p>
        </p:txBody>
      </p:sp>
      <p:sp>
        <p:nvSpPr>
          <p:cNvPr id="3" name="Tijdelijke aanduiding voor inhoud 2"/>
          <p:cNvSpPr>
            <a:spLocks noGrp="1"/>
          </p:cNvSpPr>
          <p:nvPr>
            <p:ph idx="1"/>
          </p:nvPr>
        </p:nvSpPr>
        <p:spPr/>
        <p:txBody>
          <a:bodyPr/>
          <a:lstStyle/>
          <a:p>
            <a:pPr marL="514350" indent="-514350">
              <a:buFont typeface="+mj-lt"/>
              <a:buAutoNum type="arabicPeriod"/>
            </a:pPr>
            <a:r>
              <a:rPr lang="nl-BE" dirty="0" smtClean="0"/>
              <a:t>Wie spreek je aan? Waarom?</a:t>
            </a:r>
          </a:p>
          <a:p>
            <a:pPr marL="514350" indent="-514350">
              <a:buFont typeface="+mj-lt"/>
              <a:buAutoNum type="arabicPeriod"/>
            </a:pPr>
            <a:r>
              <a:rPr lang="nl-BE" dirty="0" smtClean="0"/>
              <a:t>Welke informatie zoek je op? Hoe?</a:t>
            </a:r>
          </a:p>
          <a:p>
            <a:pPr marL="514350" indent="-514350">
              <a:buFont typeface="+mj-lt"/>
              <a:buAutoNum type="arabicPeriod"/>
            </a:pPr>
            <a:r>
              <a:rPr lang="nl-BE" dirty="0" smtClean="0">
                <a:solidFill>
                  <a:schemeClr val="bg1">
                    <a:lumMod val="50000"/>
                  </a:schemeClr>
                </a:solidFill>
              </a:rPr>
              <a:t>Onder welke voorwaarden geef je steun aan de innovatieplannen?  </a:t>
            </a:r>
          </a:p>
          <a:p>
            <a:pPr marL="514350" indent="-514350">
              <a:buFont typeface="+mj-lt"/>
              <a:buAutoNum type="arabicPeriod"/>
            </a:pPr>
            <a:r>
              <a:rPr lang="nl-BE" dirty="0" smtClean="0">
                <a:solidFill>
                  <a:schemeClr val="bg1">
                    <a:lumMod val="50000"/>
                  </a:schemeClr>
                </a:solidFill>
              </a:rPr>
              <a:t>Welke argumenten gebruik je om bijsturingen/tegenvoorstellen te motiveren?</a:t>
            </a:r>
            <a:r>
              <a:rPr lang="nl-BE" dirty="0" smtClean="0"/>
              <a:t> </a:t>
            </a:r>
          </a:p>
          <a:p>
            <a:pPr marL="0" indent="0">
              <a:buNone/>
            </a:pPr>
            <a:endParaRPr lang="nl-BE" dirty="0"/>
          </a:p>
          <a:p>
            <a:pPr marL="0" indent="0">
              <a:buNone/>
            </a:pPr>
            <a:endParaRPr lang="nl-BE" dirty="0"/>
          </a:p>
        </p:txBody>
      </p:sp>
    </p:spTree>
    <p:extLst>
      <p:ext uri="{BB962C8B-B14F-4D97-AF65-F5344CB8AC3E}">
        <p14:creationId xmlns:p14="http://schemas.microsoft.com/office/powerpoint/2010/main" val="116341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lstStyle/>
          <a:p>
            <a:pPr algn="l"/>
            <a:r>
              <a:rPr lang="nl-BE" b="1" dirty="0" smtClean="0">
                <a:solidFill>
                  <a:schemeClr val="accent5">
                    <a:lumMod val="50000"/>
                  </a:schemeClr>
                </a:solidFill>
              </a:rPr>
              <a:t>Infobronnen</a:t>
            </a:r>
            <a:endParaRPr lang="nl-BE" b="1" dirty="0">
              <a:solidFill>
                <a:schemeClr val="accent5">
                  <a:lumMod val="50000"/>
                </a:schemeClr>
              </a:solidFill>
            </a:endParaRPr>
          </a:p>
        </p:txBody>
      </p:sp>
      <p:sp>
        <p:nvSpPr>
          <p:cNvPr id="3" name="Tijdelijke aanduiding voor inhoud 2"/>
          <p:cNvSpPr>
            <a:spLocks noGrp="1"/>
          </p:cNvSpPr>
          <p:nvPr>
            <p:ph idx="1"/>
          </p:nvPr>
        </p:nvSpPr>
        <p:spPr>
          <a:xfrm>
            <a:off x="467544" y="1268760"/>
            <a:ext cx="8229600" cy="5112568"/>
          </a:xfrm>
        </p:spPr>
        <p:txBody>
          <a:bodyPr>
            <a:noAutofit/>
          </a:bodyPr>
          <a:lstStyle/>
          <a:p>
            <a:pPr marL="0" indent="0">
              <a:buNone/>
            </a:pPr>
            <a:r>
              <a:rPr lang="nl-BE" sz="2200" b="1" u="sng" dirty="0" smtClean="0"/>
              <a:t>Binnen bedrijf</a:t>
            </a:r>
          </a:p>
          <a:p>
            <a:pPr marL="0" indent="0">
              <a:buNone/>
            </a:pPr>
            <a:endParaRPr lang="nl-BE" sz="800" b="1" u="sng" dirty="0" smtClean="0"/>
          </a:p>
          <a:p>
            <a:pPr>
              <a:buFont typeface="Arial" charset="0"/>
              <a:buChar char="•"/>
            </a:pPr>
            <a:r>
              <a:rPr lang="nl-BE" sz="2200" dirty="0" smtClean="0"/>
              <a:t>Andere militanten uit bedrijf</a:t>
            </a:r>
          </a:p>
          <a:p>
            <a:pPr>
              <a:buFont typeface="Arial" charset="0"/>
              <a:buChar char="•"/>
            </a:pPr>
            <a:r>
              <a:rPr lang="nl-BE" sz="2200" dirty="0" smtClean="0"/>
              <a:t>Arbeiders, bedienden of kaderleden die door hun specifieke positie extra informatie kunnen hebben:</a:t>
            </a:r>
          </a:p>
          <a:p>
            <a:pPr lvl="1">
              <a:buFontTx/>
              <a:buChar char="-"/>
            </a:pPr>
            <a:r>
              <a:rPr lang="nl-BE" sz="2200" dirty="0" smtClean="0"/>
              <a:t>Sleutelfiguren in de productie, techniekers, mensen uit sales, collega’s uit R&amp;D, chefs, kaderleden uit de entourage van de directie,…</a:t>
            </a:r>
          </a:p>
          <a:p>
            <a:pPr>
              <a:buFontTx/>
              <a:buChar char="-"/>
            </a:pPr>
            <a:r>
              <a:rPr lang="nl-BE" sz="2200" dirty="0" smtClean="0"/>
              <a:t>PR. Hou de officiële communicatie van het bedrijf in het oog.</a:t>
            </a:r>
          </a:p>
          <a:p>
            <a:pPr>
              <a:buFontTx/>
              <a:buChar char="-"/>
            </a:pPr>
            <a:r>
              <a:rPr lang="nl-BE" sz="2200" dirty="0" smtClean="0"/>
              <a:t>Projectverantwoordelijke, de </a:t>
            </a:r>
            <a:r>
              <a:rPr lang="nl-BE" sz="2200" i="1" dirty="0" smtClean="0"/>
              <a:t>trekker</a:t>
            </a:r>
            <a:endParaRPr lang="nl-BE" sz="2200" dirty="0" smtClean="0"/>
          </a:p>
          <a:p>
            <a:pPr>
              <a:buFontTx/>
              <a:buChar char="-"/>
            </a:pPr>
            <a:r>
              <a:rPr lang="nl-BE" sz="2200" dirty="0" smtClean="0"/>
              <a:t>Directe chefs</a:t>
            </a:r>
          </a:p>
          <a:p>
            <a:pPr>
              <a:buFontTx/>
              <a:buChar char="-"/>
            </a:pPr>
            <a:r>
              <a:rPr lang="nl-BE" sz="2200" dirty="0" smtClean="0"/>
              <a:t>Leden Europese OR</a:t>
            </a:r>
          </a:p>
          <a:p>
            <a:pPr>
              <a:buFontTx/>
              <a:buChar char="-"/>
            </a:pPr>
            <a:r>
              <a:rPr lang="nl-BE" sz="2200" dirty="0" smtClean="0"/>
              <a:t>Onderzoekers van binnen of buiten het bedrijf</a:t>
            </a:r>
          </a:p>
          <a:p>
            <a:pPr>
              <a:buFontTx/>
              <a:buChar char="-"/>
            </a:pPr>
            <a:r>
              <a:rPr lang="nl-BE" sz="2200" dirty="0" smtClean="0"/>
              <a:t>De bedrijfsrevisor</a:t>
            </a:r>
          </a:p>
          <a:p>
            <a:pPr>
              <a:buFontTx/>
              <a:buChar char="-"/>
            </a:pPr>
            <a:r>
              <a:rPr lang="nl-BE" sz="2200" dirty="0" smtClean="0"/>
              <a:t>…</a:t>
            </a:r>
            <a:endParaRPr lang="nl-BE" sz="2200" dirty="0"/>
          </a:p>
        </p:txBody>
      </p:sp>
      <p:pic>
        <p:nvPicPr>
          <p:cNvPr id="11266" name="Picture 2" descr="http://www.vzwzijn.be/upload/img/home%20info%20kopie_news_slideshow_682x4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32656"/>
            <a:ext cx="2160240" cy="136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6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6264696"/>
          </a:xfrm>
        </p:spPr>
        <p:txBody>
          <a:bodyPr>
            <a:noAutofit/>
          </a:bodyPr>
          <a:lstStyle/>
          <a:p>
            <a:pPr marL="0" indent="0">
              <a:buNone/>
            </a:pPr>
            <a:r>
              <a:rPr lang="nl-BE" sz="2400" b="1" u="sng" dirty="0" smtClean="0"/>
              <a:t>Extern</a:t>
            </a:r>
            <a:endParaRPr lang="nl-BE" sz="2400" dirty="0" smtClean="0"/>
          </a:p>
          <a:p>
            <a:pPr marL="0" indent="0">
              <a:buNone/>
            </a:pPr>
            <a:endParaRPr lang="nl-BE" sz="1050" b="1" u="sng" dirty="0"/>
          </a:p>
          <a:p>
            <a:pPr>
              <a:buFont typeface="Arial" charset="0"/>
              <a:buChar char="•"/>
            </a:pPr>
            <a:r>
              <a:rPr lang="nl-BE" sz="2400" dirty="0" smtClean="0"/>
              <a:t>Vakbondssecretaris</a:t>
            </a:r>
          </a:p>
          <a:p>
            <a:pPr lvl="1">
              <a:buFontTx/>
              <a:buChar char="-"/>
            </a:pPr>
            <a:r>
              <a:rPr lang="nl-BE" sz="2000" dirty="0" smtClean="0"/>
              <a:t>Ervaring met gelijkaardige innovatie-initiatieven</a:t>
            </a:r>
          </a:p>
          <a:p>
            <a:pPr lvl="1">
              <a:buFontTx/>
              <a:buChar char="-"/>
            </a:pPr>
            <a:r>
              <a:rPr lang="nl-BE" sz="2000" dirty="0" smtClean="0"/>
              <a:t>Kent mogelijk andere militanten bij wie je te rade kan gaan</a:t>
            </a:r>
          </a:p>
          <a:p>
            <a:pPr lvl="1">
              <a:buFontTx/>
              <a:buChar char="-"/>
            </a:pPr>
            <a:r>
              <a:rPr lang="nl-BE" sz="2000" dirty="0" smtClean="0"/>
              <a:t>Netwerk van syndicale en andere experten</a:t>
            </a:r>
          </a:p>
          <a:p>
            <a:pPr>
              <a:buFont typeface="Arial" charset="0"/>
              <a:buChar char="•"/>
            </a:pPr>
            <a:r>
              <a:rPr lang="nl-BE" sz="2400" dirty="0" smtClean="0"/>
              <a:t>EFI-deskundige ACV</a:t>
            </a:r>
          </a:p>
          <a:p>
            <a:pPr>
              <a:buFont typeface="Arial" charset="0"/>
              <a:buChar char="•"/>
            </a:pPr>
            <a:r>
              <a:rPr lang="nl-BE" sz="2400" dirty="0" smtClean="0"/>
              <a:t>Milieudeskundige ACV</a:t>
            </a:r>
          </a:p>
          <a:p>
            <a:pPr>
              <a:buFont typeface="Arial" charset="0"/>
              <a:buChar char="•"/>
            </a:pPr>
            <a:r>
              <a:rPr lang="nl-BE" sz="2400" dirty="0" smtClean="0"/>
              <a:t>Deskundige innovatieve arbeidsorganisatie ACV</a:t>
            </a:r>
          </a:p>
          <a:p>
            <a:pPr>
              <a:buFont typeface="Arial" charset="0"/>
              <a:buChar char="•"/>
            </a:pPr>
            <a:r>
              <a:rPr lang="nl-BE" sz="2400" dirty="0" smtClean="0"/>
              <a:t>Militanten uit andere bedrijven met ervaring </a:t>
            </a:r>
            <a:r>
              <a:rPr lang="nl-BE" sz="2400" dirty="0" err="1" smtClean="0"/>
              <a:t>mbt</a:t>
            </a:r>
            <a:r>
              <a:rPr lang="nl-BE" sz="2400" dirty="0" smtClean="0"/>
              <a:t> innovatie</a:t>
            </a:r>
          </a:p>
          <a:p>
            <a:pPr>
              <a:buFont typeface="Arial" charset="0"/>
              <a:buChar char="•"/>
            </a:pPr>
            <a:r>
              <a:rPr lang="nl-BE" sz="2400" dirty="0" smtClean="0"/>
              <a:t>Sectorfonds of –instelling</a:t>
            </a:r>
          </a:p>
          <a:p>
            <a:pPr lvl="1">
              <a:buFontTx/>
              <a:buChar char="-"/>
            </a:pPr>
            <a:r>
              <a:rPr lang="nl-BE" sz="2000" dirty="0" err="1" smtClean="0"/>
              <a:t>bvb</a:t>
            </a:r>
            <a:r>
              <a:rPr lang="nl-BE" sz="2000" dirty="0" smtClean="0"/>
              <a:t>. voor sectoranalyses, economische cijfers, sectorale uitdagingen,…</a:t>
            </a:r>
          </a:p>
          <a:p>
            <a:pPr>
              <a:buFont typeface="Arial" charset="0"/>
              <a:buChar char="•"/>
            </a:pPr>
            <a:r>
              <a:rPr lang="nl-BE" sz="2400" dirty="0" smtClean="0"/>
              <a:t>De organisatie die het bedrijf subsidies verleent</a:t>
            </a:r>
          </a:p>
          <a:p>
            <a:pPr>
              <a:buFont typeface="Arial" charset="0"/>
              <a:buChar char="•"/>
            </a:pPr>
            <a:r>
              <a:rPr lang="nl-BE" sz="2400" dirty="0" smtClean="0"/>
              <a:t>Consultant</a:t>
            </a:r>
          </a:p>
          <a:p>
            <a:pPr>
              <a:buFont typeface="Arial" charset="0"/>
              <a:buChar char="•"/>
            </a:pPr>
            <a:r>
              <a:rPr lang="nl-BE" sz="2400" dirty="0" smtClean="0"/>
              <a:t>…</a:t>
            </a:r>
            <a:endParaRPr lang="nl-BE" sz="2400" dirty="0"/>
          </a:p>
        </p:txBody>
      </p:sp>
      <p:pic>
        <p:nvPicPr>
          <p:cNvPr id="5" name="Picture 2" descr="http://www.vzwzijn.be/upload/img/home%20info%20kopie_news_slideshow_682x43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32656"/>
            <a:ext cx="2160240" cy="136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09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3.gstatic.com/images?q=tbn:ANd9GcRqbu2eIRjlfy3F49oRzQ1oiu7fz_OaTdeaxa17sqrUc_ckQt3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4819649"/>
            <a:ext cx="2628900" cy="20383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pPr algn="l"/>
            <a:r>
              <a:rPr lang="nl-BE" b="1" dirty="0" smtClean="0">
                <a:solidFill>
                  <a:schemeClr val="accent5">
                    <a:lumMod val="50000"/>
                  </a:schemeClr>
                </a:solidFill>
              </a:rPr>
              <a:t>Inhoudelijke focus</a:t>
            </a:r>
            <a:endParaRPr lang="nl-BE" b="1" dirty="0">
              <a:solidFill>
                <a:schemeClr val="accent5">
                  <a:lumMod val="50000"/>
                </a:schemeClr>
              </a:solidFill>
            </a:endParaRPr>
          </a:p>
        </p:txBody>
      </p:sp>
      <p:sp>
        <p:nvSpPr>
          <p:cNvPr id="3" name="Tijdelijke aanduiding voor inhoud 2"/>
          <p:cNvSpPr>
            <a:spLocks noGrp="1"/>
          </p:cNvSpPr>
          <p:nvPr>
            <p:ph idx="1"/>
          </p:nvPr>
        </p:nvSpPr>
        <p:spPr>
          <a:xfrm>
            <a:off x="457200" y="1600200"/>
            <a:ext cx="8507288" cy="4925144"/>
          </a:xfrm>
        </p:spPr>
        <p:txBody>
          <a:bodyPr>
            <a:normAutofit fontScale="92500"/>
          </a:bodyPr>
          <a:lstStyle/>
          <a:p>
            <a:r>
              <a:rPr lang="nl-BE" dirty="0" smtClean="0"/>
              <a:t>Context van de innovatie</a:t>
            </a:r>
          </a:p>
          <a:p>
            <a:pPr lvl="1"/>
            <a:r>
              <a:rPr lang="nl-BE" dirty="0" smtClean="0"/>
              <a:t>Dynamieken en uitdagingen op de markt, bij klanten en concurrenten</a:t>
            </a:r>
          </a:p>
          <a:p>
            <a:pPr lvl="1"/>
            <a:r>
              <a:rPr lang="nl-BE" dirty="0" smtClean="0"/>
              <a:t>Strategie van het bedrijf</a:t>
            </a:r>
          </a:p>
          <a:p>
            <a:r>
              <a:rPr lang="nl-BE" dirty="0" smtClean="0"/>
              <a:t>Financiële situatie van het bedrijf </a:t>
            </a:r>
            <a:r>
              <a:rPr lang="nl-BE" sz="2600" dirty="0" smtClean="0"/>
              <a:t>(incl. vooruitzichten)</a:t>
            </a:r>
            <a:endParaRPr lang="nl-BE" sz="3900" dirty="0" smtClean="0"/>
          </a:p>
          <a:p>
            <a:r>
              <a:rPr lang="nl-BE" dirty="0" smtClean="0"/>
              <a:t>In zoverre </a:t>
            </a:r>
            <a:r>
              <a:rPr lang="nl-BE" dirty="0" smtClean="0"/>
              <a:t>(al) beschikbaar</a:t>
            </a:r>
            <a:r>
              <a:rPr lang="nl-BE" dirty="0" smtClean="0"/>
              <a:t>:</a:t>
            </a:r>
          </a:p>
          <a:p>
            <a:pPr lvl="1"/>
            <a:r>
              <a:rPr lang="nl-BE" dirty="0" smtClean="0"/>
              <a:t>Implementatieplan </a:t>
            </a:r>
            <a:r>
              <a:rPr lang="nl-BE" dirty="0" smtClean="0"/>
              <a:t>innovatie: wat</a:t>
            </a:r>
            <a:r>
              <a:rPr lang="nl-BE" dirty="0" smtClean="0"/>
              <a:t>, waarom, wie, waar, wanneer, </a:t>
            </a:r>
            <a:r>
              <a:rPr lang="nl-BE" dirty="0" smtClean="0"/>
              <a:t>hoe?</a:t>
            </a:r>
            <a:endParaRPr lang="nl-BE" dirty="0" smtClean="0"/>
          </a:p>
          <a:p>
            <a:pPr lvl="1"/>
            <a:r>
              <a:rPr lang="nl-BE" dirty="0" smtClean="0"/>
              <a:t>Inhoud, kost en beoogde impact? </a:t>
            </a:r>
          </a:p>
          <a:p>
            <a:pPr lvl="1"/>
            <a:r>
              <a:rPr lang="nl-BE" b="1" dirty="0" smtClean="0">
                <a:solidFill>
                  <a:srgbClr val="00B050"/>
                </a:solidFill>
              </a:rPr>
              <a:t>Sociale gevolgen?</a:t>
            </a:r>
            <a:endParaRPr lang="nl-BE" b="1" dirty="0">
              <a:solidFill>
                <a:srgbClr val="00B050"/>
              </a:solidFill>
            </a:endParaRPr>
          </a:p>
        </p:txBody>
      </p:sp>
    </p:spTree>
    <p:extLst>
      <p:ext uri="{BB962C8B-B14F-4D97-AF65-F5344CB8AC3E}">
        <p14:creationId xmlns:p14="http://schemas.microsoft.com/office/powerpoint/2010/main" val="3145824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encrypted-tbn2.gstatic.com/images?q=tbn:ANd9GcS5XYtDsc8A3smMs283H8XOFxkTpDXCqivtkHhxPTw7pwp43w0-1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932" y="3168723"/>
            <a:ext cx="2996580" cy="299658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pPr algn="l"/>
            <a:r>
              <a:rPr lang="nl-BE" b="1" dirty="0" smtClean="0">
                <a:solidFill>
                  <a:schemeClr val="accent5">
                    <a:lumMod val="50000"/>
                  </a:schemeClr>
                </a:solidFill>
              </a:rPr>
              <a:t>Strategie</a:t>
            </a:r>
            <a:endParaRPr lang="nl-BE" b="1" dirty="0">
              <a:solidFill>
                <a:schemeClr val="accent5">
                  <a:lumMod val="50000"/>
                </a:schemeClr>
              </a:solidFill>
            </a:endParaRPr>
          </a:p>
        </p:txBody>
      </p:sp>
      <p:sp>
        <p:nvSpPr>
          <p:cNvPr id="3" name="Tijdelijke aanduiding voor inhoud 2"/>
          <p:cNvSpPr>
            <a:spLocks noGrp="1"/>
          </p:cNvSpPr>
          <p:nvPr>
            <p:ph idx="1"/>
          </p:nvPr>
        </p:nvSpPr>
        <p:spPr>
          <a:xfrm>
            <a:off x="457200" y="1484784"/>
            <a:ext cx="8229600" cy="5257800"/>
          </a:xfrm>
        </p:spPr>
        <p:txBody>
          <a:bodyPr>
            <a:normAutofit fontScale="85000" lnSpcReduction="20000"/>
          </a:bodyPr>
          <a:lstStyle/>
          <a:p>
            <a:r>
              <a:rPr lang="nl-BE" b="1" dirty="0" smtClean="0"/>
              <a:t>Welke troeven/meerwaarde heb je te bieden?</a:t>
            </a:r>
            <a:endParaRPr lang="nl-BE" b="1" dirty="0" smtClean="0"/>
          </a:p>
          <a:p>
            <a:r>
              <a:rPr lang="nl-BE" dirty="0" smtClean="0"/>
              <a:t>Syndicale doelstelling(en)?</a:t>
            </a:r>
          </a:p>
          <a:p>
            <a:r>
              <a:rPr lang="nl-BE" dirty="0" smtClean="0"/>
              <a:t>Linken met andere syndicale thema’s?</a:t>
            </a:r>
          </a:p>
          <a:p>
            <a:r>
              <a:rPr lang="nl-BE" dirty="0" smtClean="0"/>
              <a:t>Onder welke voorwaarden geef je steun?</a:t>
            </a:r>
          </a:p>
          <a:p>
            <a:r>
              <a:rPr lang="nl-BE" dirty="0" smtClean="0"/>
              <a:t>Inspelen op belang werkgever: argumenten?</a:t>
            </a:r>
            <a:endParaRPr lang="nl-BE" dirty="0" smtClean="0"/>
          </a:p>
          <a:p>
            <a:pPr lvl="1"/>
            <a:r>
              <a:rPr lang="nl-BE" sz="3000" dirty="0" smtClean="0"/>
              <a:t>Geld</a:t>
            </a:r>
          </a:p>
          <a:p>
            <a:pPr lvl="1"/>
            <a:r>
              <a:rPr lang="nl-BE" sz="3000" dirty="0" smtClean="0"/>
              <a:t>Klanten</a:t>
            </a:r>
          </a:p>
          <a:p>
            <a:pPr lvl="1"/>
            <a:r>
              <a:rPr lang="nl-BE" sz="3000" dirty="0" smtClean="0"/>
              <a:t>Imago/uitstraling</a:t>
            </a:r>
          </a:p>
          <a:p>
            <a:pPr lvl="1"/>
            <a:r>
              <a:rPr lang="nl-BE" sz="3000" dirty="0" smtClean="0"/>
              <a:t>Organisatie en kwaliteit </a:t>
            </a:r>
            <a:r>
              <a:rPr lang="nl-BE" sz="3000" dirty="0" smtClean="0"/>
              <a:t>van het </a:t>
            </a:r>
            <a:r>
              <a:rPr lang="nl-BE" sz="3000" dirty="0" smtClean="0"/>
              <a:t>werk</a:t>
            </a:r>
          </a:p>
          <a:p>
            <a:pPr lvl="1"/>
            <a:r>
              <a:rPr lang="nl-BE" sz="3000" dirty="0" smtClean="0"/>
              <a:t>Voordelen voor werknemers</a:t>
            </a:r>
          </a:p>
          <a:p>
            <a:pPr lvl="1"/>
            <a:r>
              <a:rPr lang="nl-BE" sz="3000" dirty="0" smtClean="0"/>
              <a:t>Maatschappelijke verantwoordelijkheid</a:t>
            </a:r>
          </a:p>
          <a:p>
            <a:r>
              <a:rPr lang="nl-BE" dirty="0" smtClean="0"/>
              <a:t>Perceptie! – communicatie met achterban</a:t>
            </a:r>
            <a:endParaRPr lang="nl-BE" dirty="0"/>
          </a:p>
        </p:txBody>
      </p:sp>
    </p:spTree>
    <p:extLst>
      <p:ext uri="{BB962C8B-B14F-4D97-AF65-F5344CB8AC3E}">
        <p14:creationId xmlns:p14="http://schemas.microsoft.com/office/powerpoint/2010/main" val="4059336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662880" y="1628800"/>
            <a:ext cx="8229600" cy="4536504"/>
          </a:xfrm>
          <a:solidFill>
            <a:schemeClr val="bg1">
              <a:alpha val="81000"/>
            </a:schemeClr>
          </a:solidFill>
          <a:ln w="38100">
            <a:solidFill>
              <a:srgbClr val="00B050"/>
            </a:solidFill>
          </a:ln>
        </p:spPr>
        <p:txBody>
          <a:bodyPr>
            <a:normAutofit/>
          </a:bodyPr>
          <a:lstStyle/>
          <a:p>
            <a:pPr marL="0" indent="0" algn="just">
              <a:buNone/>
            </a:pPr>
            <a:r>
              <a:rPr lang="nl-BE" b="1" dirty="0" smtClean="0">
                <a:solidFill>
                  <a:srgbClr val="00B050"/>
                </a:solidFill>
                <a:ea typeface="Calibri"/>
                <a:cs typeface="Times New Roman"/>
              </a:rPr>
              <a:t>“We willen sluitende akkoorden maken met de werkgevers over innovatie, in het belang van zowel werkgever als werknemer, zonder aanrekening op de loonmarge. In het bijzonder over innovaties die nodig zijn voor de leefbaarheid van het bedrijf op langere termijn, voor duurzaam ondernemen, voor werkbaarder werk.” </a:t>
            </a:r>
          </a:p>
          <a:p>
            <a:pPr marL="0" indent="0" algn="r">
              <a:buNone/>
            </a:pPr>
            <a:r>
              <a:rPr lang="nl-BE" sz="2800" dirty="0" smtClean="0">
                <a:solidFill>
                  <a:srgbClr val="00B050"/>
                </a:solidFill>
                <a:ea typeface="Calibri"/>
                <a:cs typeface="Times New Roman"/>
              </a:rPr>
              <a:t>(Krachtlijn 46 - ACV-Congres, april 2015)</a:t>
            </a:r>
          </a:p>
        </p:txBody>
      </p:sp>
    </p:spTree>
    <p:extLst>
      <p:ext uri="{BB962C8B-B14F-4D97-AF65-F5344CB8AC3E}">
        <p14:creationId xmlns:p14="http://schemas.microsoft.com/office/powerpoint/2010/main" val="113489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08ddj\Desktop\beeldvorming groenschrift\Achtergrond-groenschrift mini.jpg"/>
          <p:cNvPicPr>
            <a:picLocks noChangeAspect="1" noChangeArrowheads="1"/>
          </p:cNvPicPr>
          <p:nvPr/>
        </p:nvPicPr>
        <p:blipFill rotWithShape="1">
          <a:blip r:embed="rId3">
            <a:extLst>
              <a:ext uri="{28A0092B-C50C-407E-A947-70E740481C1C}">
                <a14:useLocalDpi xmlns:a14="http://schemas.microsoft.com/office/drawing/2010/main" val="0"/>
              </a:ext>
            </a:extLst>
          </a:blip>
          <a:srcRect t="5" b="29826"/>
          <a:stretch/>
        </p:blipFill>
        <p:spPr bwMode="auto">
          <a:xfrm>
            <a:off x="-3292234" y="-2475656"/>
            <a:ext cx="12436234" cy="9351656"/>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457200" y="274638"/>
            <a:ext cx="8229600" cy="1143000"/>
          </a:xfrm>
        </p:spPr>
        <p:txBody>
          <a:bodyPr>
            <a:normAutofit fontScale="90000"/>
          </a:bodyPr>
          <a:lstStyle/>
          <a:p>
            <a:r>
              <a:rPr lang="nl-BE" sz="4900" dirty="0" smtClean="0">
                <a:solidFill>
                  <a:schemeClr val="accent1">
                    <a:lumMod val="75000"/>
                  </a:schemeClr>
                </a:solidFill>
                <a:latin typeface="Eras Bold ITC" panose="020B0907030504020204" pitchFamily="34" charset="0"/>
              </a:rPr>
              <a:t>www.acv-over-innovatie.be</a:t>
            </a:r>
            <a:endParaRPr lang="nl-BE" dirty="0">
              <a:solidFill>
                <a:schemeClr val="accent1">
                  <a:lumMod val="75000"/>
                </a:schemeClr>
              </a:solidFill>
              <a:latin typeface="Eras Bold ITC" panose="020B0907030504020204" pitchFamily="34" charset="0"/>
            </a:endParaRPr>
          </a:p>
        </p:txBody>
      </p:sp>
      <p:sp>
        <p:nvSpPr>
          <p:cNvPr id="3" name="Tijdelijke aanduiding voor inhoud 2"/>
          <p:cNvSpPr>
            <a:spLocks noGrp="1"/>
          </p:cNvSpPr>
          <p:nvPr>
            <p:ph idx="1"/>
          </p:nvPr>
        </p:nvSpPr>
        <p:spPr/>
        <p:txBody>
          <a:bodyPr>
            <a:normAutofit lnSpcReduction="10000"/>
          </a:bodyPr>
          <a:lstStyle/>
          <a:p>
            <a:r>
              <a:rPr lang="nl-BE" b="1" dirty="0" smtClean="0"/>
              <a:t>Info </a:t>
            </a:r>
          </a:p>
          <a:p>
            <a:pPr lvl="1"/>
            <a:r>
              <a:rPr lang="nl-BE" dirty="0" smtClean="0"/>
              <a:t>Acties om efficiëntie te verhogen (</a:t>
            </a:r>
            <a:r>
              <a:rPr lang="nl-BE" dirty="0" err="1" smtClean="0"/>
              <a:t>lean</a:t>
            </a:r>
            <a:r>
              <a:rPr lang="nl-BE" dirty="0" smtClean="0"/>
              <a:t>)</a:t>
            </a:r>
          </a:p>
          <a:p>
            <a:pPr lvl="1"/>
            <a:r>
              <a:rPr lang="nl-BE" dirty="0" smtClean="0"/>
              <a:t>Innovatieve arbeidsorganisatie &amp; zelfsturende teams  </a:t>
            </a:r>
            <a:r>
              <a:rPr lang="nl-BE" dirty="0"/>
              <a:t> </a:t>
            </a:r>
            <a:endParaRPr lang="nl-BE" dirty="0" smtClean="0"/>
          </a:p>
          <a:p>
            <a:r>
              <a:rPr lang="nl-BE" b="1" dirty="0" smtClean="0"/>
              <a:t>Tips en advies</a:t>
            </a:r>
          </a:p>
          <a:p>
            <a:pPr lvl="1"/>
            <a:r>
              <a:rPr lang="nl-BE" dirty="0" smtClean="0"/>
              <a:t>uit de praktijk</a:t>
            </a:r>
          </a:p>
          <a:p>
            <a:pPr lvl="1"/>
            <a:r>
              <a:rPr lang="nl-BE" dirty="0" smtClean="0"/>
              <a:t>aandachtspunten, vragenlijstjes </a:t>
            </a:r>
            <a:r>
              <a:rPr lang="nl-BE" dirty="0"/>
              <a:t>en </a:t>
            </a:r>
            <a:r>
              <a:rPr lang="nl-BE" dirty="0" smtClean="0"/>
              <a:t>checklists</a:t>
            </a:r>
          </a:p>
          <a:p>
            <a:r>
              <a:rPr lang="nl-BE" b="1" dirty="0" smtClean="0"/>
              <a:t>Praktijkvoorbeelden </a:t>
            </a:r>
          </a:p>
          <a:p>
            <a:pPr lvl="1"/>
            <a:r>
              <a:rPr lang="nl-BE" dirty="0" err="1" smtClean="0"/>
              <a:t>i.f.v</a:t>
            </a:r>
            <a:r>
              <a:rPr lang="nl-BE" dirty="0" smtClean="0"/>
              <a:t>. onderlinge kennis- en ervaringsdeling</a:t>
            </a:r>
            <a:endParaRPr lang="nl-BE" dirty="0"/>
          </a:p>
          <a:p>
            <a:endParaRPr lang="nl-BE" dirty="0"/>
          </a:p>
        </p:txBody>
      </p:sp>
    </p:spTree>
    <p:extLst>
      <p:ext uri="{BB962C8B-B14F-4D97-AF65-F5344CB8AC3E}">
        <p14:creationId xmlns:p14="http://schemas.microsoft.com/office/powerpoint/2010/main" val="1235042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a:p>
        </p:txBody>
      </p:sp>
      <p:sp>
        <p:nvSpPr>
          <p:cNvPr id="3" name="Ondertitel 2"/>
          <p:cNvSpPr>
            <a:spLocks noGrp="1"/>
          </p:cNvSpPr>
          <p:nvPr>
            <p:ph type="subTitle" idx="1"/>
          </p:nvPr>
        </p:nvSpPr>
        <p:spPr/>
        <p:txBody>
          <a:bodyPr/>
          <a:lstStyle/>
          <a:p>
            <a:endParaRPr lang="nl-BE"/>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94" y="-1251520"/>
            <a:ext cx="9501188" cy="950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365" y="6150831"/>
            <a:ext cx="1767435" cy="66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37312"/>
            <a:ext cx="1008112" cy="40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3339" y="6237312"/>
            <a:ext cx="922557" cy="50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9748" y="6238088"/>
            <a:ext cx="1012532" cy="49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170" y="6071700"/>
            <a:ext cx="1394886" cy="81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1430" y="5880694"/>
            <a:ext cx="642938" cy="85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l="13740" r="11614"/>
          <a:stretch/>
        </p:blipFill>
        <p:spPr bwMode="auto">
          <a:xfrm>
            <a:off x="4986152" y="6093296"/>
            <a:ext cx="9540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359" r="-10359"/>
          <a:stretch/>
        </p:blipFill>
        <p:spPr bwMode="auto">
          <a:xfrm>
            <a:off x="8002639" y="6215000"/>
            <a:ext cx="1105865" cy="59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vak 12"/>
          <p:cNvSpPr txBox="1"/>
          <p:nvPr/>
        </p:nvSpPr>
        <p:spPr>
          <a:xfrm>
            <a:off x="5839787" y="159023"/>
            <a:ext cx="3196709" cy="461665"/>
          </a:xfrm>
          <a:prstGeom prst="rect">
            <a:avLst/>
          </a:prstGeom>
          <a:noFill/>
        </p:spPr>
        <p:txBody>
          <a:bodyPr wrap="none" rtlCol="0">
            <a:spAutoFit/>
          </a:bodyPr>
          <a:lstStyle/>
          <a:p>
            <a:pPr algn="r"/>
            <a:r>
              <a:rPr lang="nl-BE" sz="2400" dirty="0" smtClean="0">
                <a:solidFill>
                  <a:schemeClr val="accent5">
                    <a:lumMod val="50000"/>
                  </a:schemeClr>
                </a:solidFill>
                <a:latin typeface="Aharoni" panose="02010803020104030203" pitchFamily="2" charset="-79"/>
                <a:ea typeface="Verdana" panose="020B0604030504040204" pitchFamily="34" charset="0"/>
                <a:cs typeface="Aharoni" panose="02010803020104030203" pitchFamily="2" charset="-79"/>
              </a:rPr>
              <a:t>innovatie@acv-csc.be</a:t>
            </a:r>
            <a:endParaRPr lang="nl-BE" sz="2400" dirty="0">
              <a:solidFill>
                <a:schemeClr val="accent5">
                  <a:lumMod val="50000"/>
                </a:schemeClr>
              </a:solidFill>
              <a:latin typeface="Aharoni" panose="02010803020104030203" pitchFamily="2" charset="-79"/>
              <a:ea typeface="Verdana" panose="020B0604030504040204" pitchFamily="34" charset="0"/>
              <a:cs typeface="Aharoni" panose="02010803020104030203" pitchFamily="2" charset="-79"/>
            </a:endParaRPr>
          </a:p>
        </p:txBody>
      </p:sp>
    </p:spTree>
    <p:extLst>
      <p:ext uri="{BB962C8B-B14F-4D97-AF65-F5344CB8AC3E}">
        <p14:creationId xmlns:p14="http://schemas.microsoft.com/office/powerpoint/2010/main" val="944867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1026"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04" y="103187"/>
            <a:ext cx="7728793" cy="664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7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b="1" dirty="0" smtClean="0">
                <a:solidFill>
                  <a:schemeClr val="accent1">
                    <a:lumMod val="50000"/>
                  </a:schemeClr>
                </a:solidFill>
              </a:rPr>
              <a:t>Ondernemingsraad</a:t>
            </a:r>
            <a:endParaRPr lang="nl-BE" b="1" dirty="0">
              <a:solidFill>
                <a:schemeClr val="accent1">
                  <a:lumMod val="50000"/>
                </a:schemeClr>
              </a:solidFill>
            </a:endParaRPr>
          </a:p>
        </p:txBody>
      </p:sp>
      <p:sp>
        <p:nvSpPr>
          <p:cNvPr id="3" name="Tijdelijke aanduiding voor inhoud 2"/>
          <p:cNvSpPr>
            <a:spLocks noGrp="1"/>
          </p:cNvSpPr>
          <p:nvPr>
            <p:ph idx="1"/>
          </p:nvPr>
        </p:nvSpPr>
        <p:spPr>
          <a:xfrm>
            <a:off x="457200" y="1268760"/>
            <a:ext cx="8229600" cy="4857403"/>
          </a:xfrm>
        </p:spPr>
        <p:txBody>
          <a:bodyPr>
            <a:noAutofit/>
          </a:bodyPr>
          <a:lstStyle/>
          <a:p>
            <a:pPr marL="0" lvl="0" indent="0">
              <a:buNone/>
            </a:pPr>
            <a:r>
              <a:rPr lang="nl-BE" sz="2400" dirty="0"/>
              <a:t>A</a:t>
            </a:r>
            <a:r>
              <a:rPr lang="nl-BE" sz="2400" dirty="0" smtClean="0"/>
              <a:t>lle </a:t>
            </a:r>
            <a:r>
              <a:rPr lang="nl-BE" sz="2400" b="1" dirty="0"/>
              <a:t>suggesties of bezwaren </a:t>
            </a:r>
            <a:r>
              <a:rPr lang="nl-BE" sz="2400" dirty="0"/>
              <a:t>te kennen te geven </a:t>
            </a:r>
            <a:r>
              <a:rPr lang="nl-BE" sz="2400" b="1" dirty="0"/>
              <a:t>over alle maatregelen die de arbeidsorganisatie, de arbeidsvoorwaarden en het rendement van de </a:t>
            </a:r>
            <a:r>
              <a:rPr lang="nl-BE" sz="2400" b="1" dirty="0" smtClean="0"/>
              <a:t>onderneming </a:t>
            </a:r>
            <a:r>
              <a:rPr lang="nl-BE" sz="2400" b="1" dirty="0"/>
              <a:t>kunnen </a:t>
            </a:r>
            <a:r>
              <a:rPr lang="nl-BE" sz="2400" b="1" dirty="0" smtClean="0"/>
              <a:t>wijzigen</a:t>
            </a:r>
            <a:r>
              <a:rPr lang="nl-BE" sz="2400" dirty="0" smtClean="0"/>
              <a:t>. </a:t>
            </a:r>
            <a:endParaRPr lang="nl-BE" sz="2400" dirty="0"/>
          </a:p>
          <a:p>
            <a:pPr marL="0" lvl="0" indent="0">
              <a:buNone/>
            </a:pPr>
            <a:endParaRPr lang="nl-BE" sz="2400" u="sng" dirty="0" smtClean="0"/>
          </a:p>
          <a:p>
            <a:pPr marL="0" lvl="0" indent="0">
              <a:buNone/>
            </a:pPr>
            <a:r>
              <a:rPr lang="nl-BE" sz="2400" u="sng" dirty="0" smtClean="0"/>
              <a:t>Onder </a:t>
            </a:r>
            <a:r>
              <a:rPr lang="nl-BE" sz="2400" u="sng" dirty="0"/>
              <a:t>andere over: </a:t>
            </a:r>
          </a:p>
          <a:p>
            <a:pPr lvl="0">
              <a:buFontTx/>
              <a:buChar char="-"/>
            </a:pPr>
            <a:r>
              <a:rPr lang="nl-BE" sz="2400" dirty="0"/>
              <a:t>veranderingen in de </a:t>
            </a:r>
            <a:r>
              <a:rPr lang="nl-BE" sz="2400" b="1" dirty="0"/>
              <a:t>organisatie </a:t>
            </a:r>
            <a:r>
              <a:rPr lang="nl-BE" sz="2400" dirty="0"/>
              <a:t>van de onderneming of een gedeelte ervan; </a:t>
            </a:r>
          </a:p>
          <a:p>
            <a:pPr lvl="0">
              <a:buFontTx/>
              <a:buChar char="-"/>
            </a:pPr>
            <a:r>
              <a:rPr lang="nl-BE" sz="2400" dirty="0"/>
              <a:t>wijzigingen in de </a:t>
            </a:r>
            <a:r>
              <a:rPr lang="nl-BE" sz="2400" b="1" dirty="0"/>
              <a:t>werkverdeling</a:t>
            </a:r>
            <a:r>
              <a:rPr lang="nl-BE" sz="2400" dirty="0"/>
              <a:t>;</a:t>
            </a:r>
          </a:p>
          <a:p>
            <a:pPr lvl="0">
              <a:buFontTx/>
              <a:buChar char="-"/>
            </a:pPr>
            <a:r>
              <a:rPr lang="nl-BE" sz="2400" dirty="0"/>
              <a:t>wijzigingen van de </a:t>
            </a:r>
            <a:r>
              <a:rPr lang="nl-BE" sz="2400" b="1" dirty="0"/>
              <a:t>materiële en menselijke omgeving </a:t>
            </a:r>
            <a:r>
              <a:rPr lang="nl-BE" sz="2400" dirty="0"/>
              <a:t>(bijvoorbeeld: inplanting van machines,…); </a:t>
            </a:r>
          </a:p>
          <a:p>
            <a:pPr lvl="0">
              <a:buFontTx/>
              <a:buChar char="-"/>
            </a:pPr>
            <a:r>
              <a:rPr lang="nl-BE" sz="2400" dirty="0"/>
              <a:t>toepassing van de </a:t>
            </a:r>
            <a:r>
              <a:rPr lang="nl-BE" sz="2400" b="1" dirty="0"/>
              <a:t>studies met betrekking tot de organisatie van het werk</a:t>
            </a:r>
            <a:r>
              <a:rPr lang="nl-BE" sz="2400" dirty="0"/>
              <a:t>; </a:t>
            </a:r>
          </a:p>
          <a:p>
            <a:pPr lvl="0">
              <a:buFontTx/>
              <a:buChar char="-"/>
            </a:pPr>
            <a:r>
              <a:rPr lang="nl-BE" sz="2400" dirty="0"/>
              <a:t>veranderingen in </a:t>
            </a:r>
            <a:r>
              <a:rPr lang="nl-BE" sz="2400" b="1" dirty="0"/>
              <a:t>fabricage- en werkmethoden</a:t>
            </a:r>
            <a:r>
              <a:rPr lang="nl-BE" sz="2400" dirty="0"/>
              <a:t>; </a:t>
            </a:r>
          </a:p>
        </p:txBody>
      </p:sp>
    </p:spTree>
    <p:extLst>
      <p:ext uri="{BB962C8B-B14F-4D97-AF65-F5344CB8AC3E}">
        <p14:creationId xmlns:p14="http://schemas.microsoft.com/office/powerpoint/2010/main" val="287213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b="1" dirty="0" smtClean="0">
                <a:solidFill>
                  <a:schemeClr val="accent1">
                    <a:lumMod val="50000"/>
                  </a:schemeClr>
                </a:solidFill>
              </a:rPr>
              <a:t>Comité</a:t>
            </a:r>
            <a:endParaRPr lang="nl-BE" b="1" dirty="0">
              <a:solidFill>
                <a:schemeClr val="accent1">
                  <a:lumMod val="50000"/>
                </a:schemeClr>
              </a:solidFill>
            </a:endParaRPr>
          </a:p>
        </p:txBody>
      </p:sp>
      <p:sp>
        <p:nvSpPr>
          <p:cNvPr id="3" name="Tijdelijke aanduiding voor inhoud 2"/>
          <p:cNvSpPr>
            <a:spLocks noGrp="1"/>
          </p:cNvSpPr>
          <p:nvPr>
            <p:ph idx="1"/>
          </p:nvPr>
        </p:nvSpPr>
        <p:spPr>
          <a:xfrm>
            <a:off x="467544" y="1628800"/>
            <a:ext cx="8229600" cy="4525963"/>
          </a:xfrm>
        </p:spPr>
        <p:txBody>
          <a:bodyPr/>
          <a:lstStyle/>
          <a:p>
            <a:pPr marL="0" lvl="0" indent="0">
              <a:buNone/>
            </a:pPr>
            <a:r>
              <a:rPr lang="nl-BE" dirty="0" smtClean="0"/>
              <a:t>Brengt </a:t>
            </a:r>
            <a:r>
              <a:rPr lang="nl-BE" b="1" dirty="0" smtClean="0"/>
              <a:t>advies</a:t>
            </a:r>
            <a:r>
              <a:rPr lang="nl-BE" dirty="0" smtClean="0"/>
              <a:t> </a:t>
            </a:r>
            <a:r>
              <a:rPr lang="nl-BE" dirty="0"/>
              <a:t>uit </a:t>
            </a:r>
            <a:r>
              <a:rPr lang="nl-BE" b="1" dirty="0"/>
              <a:t>over alle voorstellen, maatregelen en toe te passen middelen</a:t>
            </a:r>
            <a:r>
              <a:rPr lang="nl-BE" dirty="0"/>
              <a:t> </a:t>
            </a:r>
            <a:r>
              <a:rPr lang="nl-BE" b="1" dirty="0"/>
              <a:t>die</a:t>
            </a:r>
            <a:r>
              <a:rPr lang="nl-BE" dirty="0"/>
              <a:t> rechtstreeks of onrechtstreeks, meteen of na verloop van tijd, </a:t>
            </a:r>
            <a:r>
              <a:rPr lang="nl-BE" b="1" dirty="0"/>
              <a:t>gevolgen kunnen hebben voor het welzijn van de werknemers</a:t>
            </a:r>
            <a:r>
              <a:rPr lang="nl-BE" dirty="0"/>
              <a:t> bij de uitvoering van hun werk </a:t>
            </a:r>
          </a:p>
        </p:txBody>
      </p:sp>
    </p:spTree>
    <p:extLst>
      <p:ext uri="{BB962C8B-B14F-4D97-AF65-F5344CB8AC3E}">
        <p14:creationId xmlns:p14="http://schemas.microsoft.com/office/powerpoint/2010/main" val="1704910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b="1" dirty="0" smtClean="0">
                <a:solidFill>
                  <a:schemeClr val="accent1">
                    <a:lumMod val="50000"/>
                  </a:schemeClr>
                </a:solidFill>
              </a:rPr>
              <a:t>CAO 39 </a:t>
            </a:r>
            <a:endParaRPr lang="nl-BE" b="1" dirty="0">
              <a:solidFill>
                <a:schemeClr val="accent1">
                  <a:lumMod val="50000"/>
                </a:schemeClr>
              </a:solidFill>
            </a:endParaRPr>
          </a:p>
        </p:txBody>
      </p:sp>
      <p:sp>
        <p:nvSpPr>
          <p:cNvPr id="3" name="Tijdelijke aanduiding voor inhoud 2"/>
          <p:cNvSpPr>
            <a:spLocks noGrp="1"/>
          </p:cNvSpPr>
          <p:nvPr>
            <p:ph idx="1"/>
          </p:nvPr>
        </p:nvSpPr>
        <p:spPr/>
        <p:txBody>
          <a:bodyPr/>
          <a:lstStyle/>
          <a:p>
            <a:pPr marL="0" indent="0">
              <a:buNone/>
            </a:pPr>
            <a:endParaRPr lang="nl-BE" dirty="0"/>
          </a:p>
        </p:txBody>
      </p:sp>
      <p:pic>
        <p:nvPicPr>
          <p:cNvPr id="2050" name="Picture 2" descr="Afbeeldingsresultaat voor w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640960" cy="529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12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8341"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335018" y="4939484"/>
            <a:ext cx="9702269" cy="2514098"/>
          </a:xfrm>
          <a:solidFill>
            <a:schemeClr val="tx1"/>
          </a:solidFill>
        </p:spPr>
        <p:txBody>
          <a:bodyPr>
            <a:normAutofit/>
          </a:bodyPr>
          <a:lstStyle/>
          <a:p>
            <a:pPr marL="0" indent="0">
              <a:buNone/>
            </a:pPr>
            <a:endParaRPr lang="nl-BE" sz="1200" dirty="0" smtClean="0">
              <a:solidFill>
                <a:schemeClr val="bg1"/>
              </a:solidFill>
              <a:effectLst>
                <a:glow rad="228600">
                  <a:schemeClr val="bg1">
                    <a:alpha val="40000"/>
                  </a:schemeClr>
                </a:glow>
              </a:effectLst>
              <a:latin typeface="Britannic Bold" panose="020B0903060703020204" pitchFamily="34" charset="0"/>
            </a:endParaRPr>
          </a:p>
          <a:p>
            <a:pPr marL="0" indent="0" algn="ctr">
              <a:buNone/>
            </a:pPr>
            <a:r>
              <a:rPr lang="nl-BE" sz="4400" dirty="0" smtClean="0">
                <a:solidFill>
                  <a:schemeClr val="bg1"/>
                </a:solidFill>
                <a:effectLst>
                  <a:glow rad="228600">
                    <a:schemeClr val="bg1">
                      <a:alpha val="40000"/>
                    </a:schemeClr>
                  </a:glow>
                </a:effectLst>
                <a:latin typeface="Britannic Bold" panose="020B0903060703020204" pitchFamily="34" charset="0"/>
              </a:rPr>
              <a:t>JOUW BEDRIJF GAAT INNOVEREN? </a:t>
            </a:r>
            <a:endParaRPr lang="nl-BE" sz="4400" dirty="0">
              <a:solidFill>
                <a:schemeClr val="bg1"/>
              </a:solidFill>
              <a:effectLst>
                <a:glow rad="228600">
                  <a:schemeClr val="bg1">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3230933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BE" b="1" dirty="0" smtClean="0"/>
              <a:t>Ik heb niet genoeg kennis om mee te praten over innovatie.</a:t>
            </a:r>
            <a:endParaRPr lang="nl-BE"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5463010"/>
            <a:ext cx="1394990" cy="139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14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Kennis van </a:t>
            </a:r>
            <a:r>
              <a:rPr lang="nl-BE" b="1" dirty="0" err="1" smtClean="0"/>
              <a:t>delegees</a:t>
            </a:r>
            <a:r>
              <a:rPr lang="nl-BE" b="1" dirty="0" smtClean="0"/>
              <a:t> (-)</a:t>
            </a:r>
            <a:endParaRPr lang="nl-BE" b="1" dirty="0"/>
          </a:p>
        </p:txBody>
      </p:sp>
      <p:sp>
        <p:nvSpPr>
          <p:cNvPr id="3" name="Tijdelijke aanduiding voor inhoud 2"/>
          <p:cNvSpPr>
            <a:spLocks noGrp="1"/>
          </p:cNvSpPr>
          <p:nvPr>
            <p:ph idx="1"/>
          </p:nvPr>
        </p:nvSpPr>
        <p:spPr/>
        <p:txBody>
          <a:bodyPr/>
          <a:lstStyle/>
          <a:p>
            <a:r>
              <a:rPr lang="nl-BE" dirty="0" smtClean="0"/>
              <a:t>Vaak minder geschoold dan directie</a:t>
            </a:r>
          </a:p>
          <a:p>
            <a:r>
              <a:rPr lang="nl-BE" dirty="0" smtClean="0"/>
              <a:t>Beperkte kennis van specifiek woordgebruik</a:t>
            </a:r>
          </a:p>
          <a:p>
            <a:r>
              <a:rPr lang="nl-BE" dirty="0" smtClean="0"/>
              <a:t>Management dikwijls beter voorbereid</a:t>
            </a:r>
          </a:p>
          <a:p>
            <a:r>
              <a:rPr lang="nl-BE" dirty="0" smtClean="0"/>
              <a:t>Te weinig zicht op strategische uitdagingen</a:t>
            </a:r>
          </a:p>
          <a:p>
            <a:r>
              <a:rPr lang="nl-BE" dirty="0" smtClean="0"/>
              <a:t>Geen toegang tot achtergrond en motivering van strategische beslissingen</a:t>
            </a:r>
            <a:endParaRPr lang="nl-BE" dirty="0"/>
          </a:p>
        </p:txBody>
      </p:sp>
      <p:pic>
        <p:nvPicPr>
          <p:cNvPr id="4" name="Picture 2" descr="C:\Users\u99ddj\Documents\000 WIN\Logo WIN 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877272"/>
            <a:ext cx="1010784" cy="79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66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718</Words>
  <Application>Microsoft Office PowerPoint</Application>
  <PresentationFormat>Diavoorstelling (4:3)</PresentationFormat>
  <Paragraphs>132</Paragraphs>
  <Slides>21</Slides>
  <Notes>13</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Ondernemingsraad</vt:lpstr>
      <vt:lpstr>Comité</vt:lpstr>
      <vt:lpstr>CAO 39 </vt:lpstr>
      <vt:lpstr>PowerPoint-presentatie</vt:lpstr>
      <vt:lpstr>Ik heb niet genoeg kennis om mee te praten over innovatie.</vt:lpstr>
      <vt:lpstr>Kennis van delegees (-)</vt:lpstr>
      <vt:lpstr>Kennis van delegees (+)</vt:lpstr>
      <vt:lpstr>PowerPoint-presentatie</vt:lpstr>
      <vt:lpstr>Strategisch maatwerk</vt:lpstr>
      <vt:lpstr>Strategisch maatwerk</vt:lpstr>
      <vt:lpstr>PowerPoint-presentatie</vt:lpstr>
      <vt:lpstr>CASE</vt:lpstr>
      <vt:lpstr>Infobronnen</vt:lpstr>
      <vt:lpstr>PowerPoint-presentatie</vt:lpstr>
      <vt:lpstr>Inhoudelijke focus</vt:lpstr>
      <vt:lpstr>Strategie</vt:lpstr>
      <vt:lpstr>www.acv-over-innovatie.be</vt:lpstr>
      <vt:lpstr>PowerPoint-presentatie</vt:lpstr>
    </vt:vector>
  </TitlesOfParts>
  <Company>ACV-CSC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Dries Delissen-Jacobs</dc:creator>
  <cp:lastModifiedBy>Dries Delissen-Jacobs</cp:lastModifiedBy>
  <cp:revision>3</cp:revision>
  <dcterms:created xsi:type="dcterms:W3CDTF">2016-11-29T14:30:58Z</dcterms:created>
  <dcterms:modified xsi:type="dcterms:W3CDTF">2016-11-29T14:53:14Z</dcterms:modified>
</cp:coreProperties>
</file>